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7" r:id="rId5"/>
    <p:sldId id="284" r:id="rId6"/>
    <p:sldId id="285" r:id="rId7"/>
    <p:sldId id="260" r:id="rId8"/>
    <p:sldId id="262" r:id="rId9"/>
    <p:sldId id="275" r:id="rId10"/>
    <p:sldId id="286" r:id="rId11"/>
    <p:sldId id="263" r:id="rId12"/>
    <p:sldId id="276" r:id="rId13"/>
    <p:sldId id="264" r:id="rId14"/>
    <p:sldId id="265" r:id="rId15"/>
    <p:sldId id="283" r:id="rId16"/>
    <p:sldId id="270" r:id="rId17"/>
    <p:sldId id="277" r:id="rId18"/>
    <p:sldId id="266" r:id="rId19"/>
    <p:sldId id="279" r:id="rId20"/>
    <p:sldId id="267" r:id="rId21"/>
    <p:sldId id="282" r:id="rId22"/>
    <p:sldId id="268" r:id="rId23"/>
    <p:sldId id="280" r:id="rId24"/>
    <p:sldId id="269" r:id="rId25"/>
    <p:sldId id="281" r:id="rId26"/>
    <p:sldId id="287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86470" autoAdjust="0"/>
  </p:normalViewPr>
  <p:slideViewPr>
    <p:cSldViewPr showGuides="1">
      <p:cViewPr varScale="1">
        <p:scale>
          <a:sx n="73" d="100"/>
          <a:sy n="73" d="100"/>
        </p:scale>
        <p:origin x="768" y="5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11/21/2019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11/21/2019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02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18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60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28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61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57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69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301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036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1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357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92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0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1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19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93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7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14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98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35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ieren.com/samenvatting/331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nst.nl/ondernemerschap/prijsstellingen/prijsbepalingmethod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nl-nl/article/een-organigram-maken-9b51f667-11b7-4971-a757-a08a36684ee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ndersinvestmentandtrade.com/export/internationaal/marktbenadering/welke-samenwerkingsvormen-bestaan-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erwiki.nl/Voorbeeld_exploitatiebegroti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wmf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modellen.com/destep-analy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marketingmannen-tv.nl/marketingmodellen/adoptiecurve-rog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vanormondt.nl/advies/innovatie/wiki/missie-visi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www.confrontatiematrix.nl/swot-analyse.html" TargetMode="External"/><Relationship Id="rId4" Type="http://schemas.openxmlformats.org/officeDocument/2006/relationships/hyperlink" Target="http://www.marketingtermen.nl/begrip/unique-selling-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6685384" cy="1397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Reader Business Model Canvas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Incl. </a:t>
            </a:r>
            <a:r>
              <a:rPr lang="en-US" sz="3200" dirty="0" err="1">
                <a:solidFill>
                  <a:srgbClr val="FF0000"/>
                </a:solidFill>
              </a:rPr>
              <a:t>opdrachten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Ondernemen</a:t>
            </a:r>
          </a:p>
        </p:txBody>
      </p:sp>
      <p:sp>
        <p:nvSpPr>
          <p:cNvPr id="8194" name="AutoShape 2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8" name="AutoShape 6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00" name="AutoShape 8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2" name="Picture 10" descr="http://www.theapphome.com/wp-content/uploads/2012/07/business_model_generation-W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0004" y="4608967"/>
            <a:ext cx="2664296" cy="223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Channels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Hoe bereiken we onze klant?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vorm van communicatie gebruiken we?</a:t>
            </a:r>
          </a:p>
          <a:p>
            <a:r>
              <a:rPr lang="nl-NL" dirty="0">
                <a:latin typeface="+mj-lt"/>
              </a:rPr>
              <a:t>Hoe ziet ons distributie netwerk eruit?</a:t>
            </a:r>
          </a:p>
          <a:p>
            <a:r>
              <a:rPr lang="nl-NL" dirty="0">
                <a:latin typeface="+mj-lt"/>
              </a:rPr>
              <a:t>Welke verkoopkanalen gebruiken we?</a:t>
            </a:r>
          </a:p>
        </p:txBody>
      </p:sp>
      <p:pic>
        <p:nvPicPr>
          <p:cNvPr id="28674" name="Picture 2" descr="http://4.bp.blogspot.com/-uID6WE3Inpo/T5EsPXEfRrI/AAAAAAAAAC4/XoJuY6iVnEg/s1600/chann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relaties moeten we met elk van onze klanten aangaan?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Hebben we persoonlijk contact?</a:t>
            </a:r>
          </a:p>
          <a:p>
            <a:r>
              <a:rPr lang="nl-NL" dirty="0">
                <a:latin typeface="+mj-lt"/>
              </a:rPr>
              <a:t>Maken we gebruik van accountmanagers?</a:t>
            </a:r>
          </a:p>
          <a:p>
            <a:r>
              <a:rPr lang="nl-NL" dirty="0">
                <a:latin typeface="+mj-lt"/>
              </a:rPr>
              <a:t>Kiezen we voor selfservice?</a:t>
            </a:r>
          </a:p>
          <a:p>
            <a:r>
              <a:rPr lang="nl-NL" dirty="0">
                <a:latin typeface="+mj-lt"/>
              </a:rPr>
              <a:t>Laten we de klant meebeslissen in het productie proces (cocreatie)?</a:t>
            </a:r>
          </a:p>
        </p:txBody>
      </p:sp>
      <p:pic>
        <p:nvPicPr>
          <p:cNvPr id="30722" name="Picture 2" descr="http://1.bp.blogspot.com/-5EnlNxB-q9c/T5EsPzWPjuI/AAAAAAAAADE/BQBEyOdYBr4/s1600/customer_relationshi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Customer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000" dirty="0" smtClean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r>
              <a:rPr lang="nl-NL" sz="2000" dirty="0" smtClean="0">
                <a:latin typeface="+mj-lt"/>
              </a:rPr>
              <a:t>Hoe onderhouden jullie het contact met jullie klanten? </a:t>
            </a:r>
            <a:endParaRPr lang="nl-NL" sz="20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048454"/>
            <a:ext cx="6158004" cy="29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stream 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Hoe zullen geld gaan verdienen? 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 verdienmodel gaan we toepassen en hoeveel is de consument bereid te betalen?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Hoeveel klanten hebben we nodig?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93812" y="548680"/>
            <a:ext cx="1031195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stream 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 smtClean="0">
                <a:latin typeface="+mj-lt"/>
              </a:rPr>
              <a:t>Jullie </a:t>
            </a:r>
            <a:r>
              <a:rPr lang="nl-NL" sz="2000" dirty="0">
                <a:latin typeface="+mj-lt"/>
              </a:rPr>
              <a:t>gaan de </a:t>
            </a:r>
            <a:r>
              <a:rPr lang="nl-NL" sz="2000" b="1" i="1" dirty="0">
                <a:latin typeface="+mj-lt"/>
              </a:rPr>
              <a:t>verkoopprijs</a:t>
            </a:r>
            <a:r>
              <a:rPr lang="nl-NL" sz="2000" dirty="0">
                <a:latin typeface="+mj-lt"/>
              </a:rPr>
              <a:t> bepalen van jullie product. Bepaal de verkoopprijs a.d.h.v. de kosten die jullie denken te maken. </a:t>
            </a:r>
          </a:p>
          <a:p>
            <a:r>
              <a:rPr lang="nl-NL" sz="2000" dirty="0">
                <a:latin typeface="+mj-lt"/>
              </a:rPr>
              <a:t>Om dit te kunnen doen bereken je eerst de </a:t>
            </a:r>
            <a:r>
              <a:rPr lang="nl-NL" sz="2000" b="1" i="1" dirty="0">
                <a:latin typeface="+mj-lt"/>
              </a:rPr>
              <a:t>standaardkostprijs</a:t>
            </a:r>
            <a:r>
              <a:rPr lang="nl-NL" sz="2000" dirty="0">
                <a:latin typeface="+mj-lt"/>
              </a:rPr>
              <a:t> van jullie product: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u="sng" dirty="0">
                <a:latin typeface="+mj-lt"/>
              </a:rPr>
              <a:t> </a:t>
            </a:r>
            <a:r>
              <a:rPr lang="nl-NL" sz="2000" i="1" u="sng" dirty="0">
                <a:latin typeface="+mj-lt"/>
              </a:rPr>
              <a:t>Constante kosten </a:t>
            </a:r>
            <a:r>
              <a:rPr lang="nl-NL" sz="2000" i="1" dirty="0">
                <a:latin typeface="+mj-lt"/>
              </a:rPr>
              <a:t>  +     </a:t>
            </a:r>
            <a:r>
              <a:rPr lang="nl-NL" sz="2000" i="1" u="sng" dirty="0">
                <a:latin typeface="+mj-lt"/>
              </a:rPr>
              <a:t>Variabele kosten </a:t>
            </a:r>
            <a:r>
              <a:rPr lang="nl-NL" sz="2000" i="1" dirty="0">
                <a:latin typeface="+mj-lt"/>
              </a:rPr>
              <a:t>  = standaardkostprijs</a:t>
            </a:r>
          </a:p>
          <a:p>
            <a:r>
              <a:rPr lang="nl-NL" sz="2000" i="1" dirty="0">
                <a:latin typeface="+mj-lt"/>
              </a:rPr>
              <a:t>Normale productie      Werkelijke productie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i="1" dirty="0">
                <a:latin typeface="+mj-lt"/>
                <a:hlinkClick r:id="rId3"/>
              </a:rPr>
              <a:t>Meer info</a:t>
            </a:r>
            <a:endParaRPr lang="nl-NL" sz="2000" i="1" dirty="0">
              <a:latin typeface="+mj-lt"/>
            </a:endParaRPr>
          </a:p>
          <a:p>
            <a:endParaRPr lang="nl-NL" sz="2000" i="1" dirty="0">
              <a:latin typeface="+mj-lt"/>
            </a:endParaRPr>
          </a:p>
          <a:p>
            <a:r>
              <a:rPr lang="nl-NL" sz="2000" dirty="0">
                <a:latin typeface="+mj-lt"/>
              </a:rPr>
              <a:t>De </a:t>
            </a:r>
            <a:r>
              <a:rPr lang="nl-NL" sz="2000" b="1" i="1" dirty="0">
                <a:latin typeface="+mj-lt"/>
              </a:rPr>
              <a:t>verkoopprijs</a:t>
            </a:r>
            <a:r>
              <a:rPr lang="nl-NL" sz="2000" dirty="0">
                <a:latin typeface="+mj-lt"/>
              </a:rPr>
              <a:t> bereken je door een </a:t>
            </a:r>
            <a:r>
              <a:rPr lang="nl-NL" sz="2000" b="1" i="1" dirty="0">
                <a:latin typeface="+mj-lt"/>
              </a:rPr>
              <a:t>winstmarge</a:t>
            </a:r>
            <a:r>
              <a:rPr lang="nl-NL" sz="2000" dirty="0">
                <a:latin typeface="+mj-lt"/>
              </a:rPr>
              <a:t> (bijv. 10%) op je standaardkostprijs te berekenen.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8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middelen heb je nodig om te zorgen dat het businessmodel werkt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latin typeface="+mj-lt"/>
              </a:rPr>
              <a:t>Fysiek</a:t>
            </a:r>
            <a:r>
              <a:rPr lang="nl-NL" dirty="0">
                <a:latin typeface="+mj-lt"/>
              </a:rPr>
              <a:t>: productiefaciliteiten, gebouwen, voertuigen, machines,etc.</a:t>
            </a:r>
          </a:p>
          <a:p>
            <a:r>
              <a:rPr lang="nl-NL" b="1" dirty="0">
                <a:latin typeface="+mj-lt"/>
              </a:rPr>
              <a:t>Intellectueel: </a:t>
            </a:r>
            <a:r>
              <a:rPr lang="nl-NL" dirty="0">
                <a:latin typeface="+mj-lt"/>
              </a:rPr>
              <a:t>merken, patenten</a:t>
            </a:r>
            <a:endParaRPr lang="nl-NL" b="1" dirty="0">
              <a:latin typeface="+mj-lt"/>
            </a:endParaRPr>
          </a:p>
          <a:p>
            <a:r>
              <a:rPr lang="nl-NL" b="1" dirty="0" err="1">
                <a:latin typeface="+mj-lt"/>
              </a:rPr>
              <a:t>Human</a:t>
            </a:r>
            <a:r>
              <a:rPr lang="nl-NL" b="1" dirty="0">
                <a:latin typeface="+mj-lt"/>
              </a:rPr>
              <a:t> </a:t>
            </a:r>
            <a:r>
              <a:rPr lang="nl-NL" b="1" dirty="0" err="1">
                <a:latin typeface="+mj-lt"/>
              </a:rPr>
              <a:t>Recources</a:t>
            </a:r>
            <a:r>
              <a:rPr lang="nl-NL" b="1" dirty="0">
                <a:latin typeface="+mj-lt"/>
              </a:rPr>
              <a:t>:</a:t>
            </a:r>
            <a:r>
              <a:rPr lang="nl-NL" dirty="0">
                <a:latin typeface="+mj-lt"/>
              </a:rPr>
              <a:t> personeel</a:t>
            </a:r>
          </a:p>
          <a:p>
            <a:r>
              <a:rPr lang="nl-NL" b="1" dirty="0">
                <a:latin typeface="+mj-lt"/>
              </a:rPr>
              <a:t>Financieel:  </a:t>
            </a:r>
            <a:r>
              <a:rPr lang="nl-NL" dirty="0" err="1">
                <a:latin typeface="+mj-lt"/>
              </a:rPr>
              <a:t>financielen</a:t>
            </a:r>
            <a:r>
              <a:rPr lang="nl-NL" dirty="0">
                <a:latin typeface="+mj-lt"/>
              </a:rPr>
              <a:t> middelen.</a:t>
            </a:r>
            <a:endParaRPr lang="nl-NL" b="1" dirty="0">
              <a:latin typeface="+mj-lt"/>
            </a:endParaRPr>
          </a:p>
        </p:txBody>
      </p:sp>
      <p:pic>
        <p:nvPicPr>
          <p:cNvPr id="2050" name="Picture 2" descr="http://1.bp.blogspot.com/-8jrk9DUXUDo/T5EsOQ6PYUI/AAAAAAAAAC0/MJ95-cBU2vE/s1600/Key_Resou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 b="7837"/>
          <a:stretch/>
        </p:blipFill>
        <p:spPr>
          <a:xfrm>
            <a:off x="2494013" y="3140968"/>
            <a:ext cx="6624736" cy="355643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12068" y="859304"/>
            <a:ext cx="9793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Maak een </a:t>
            </a:r>
            <a:r>
              <a:rPr lang="nl-NL" b="1" i="1" dirty="0" smtClean="0">
                <a:latin typeface="+mj-lt"/>
              </a:rPr>
              <a:t>organigram</a:t>
            </a:r>
            <a:r>
              <a:rPr lang="nl-NL" dirty="0" smtClean="0">
                <a:latin typeface="+mj-lt"/>
              </a:rPr>
              <a:t> van jullie bedrijf, verwerk hierin ook de ondernemerscompetenties die ieder teamlid bezit (tip: zie Sollicitatieproces). </a:t>
            </a:r>
            <a:r>
              <a:rPr lang="nl-NL" dirty="0" smtClean="0">
                <a:latin typeface="+mj-lt"/>
                <a:hlinkClick r:id="rId4"/>
              </a:rPr>
              <a:t>Meer info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2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Dit zijn de belangrijkste dingen die je onderneming moet doen om te zorgen dat het </a:t>
            </a:r>
            <a:r>
              <a:rPr lang="nl-NL" dirty="0" err="1">
                <a:latin typeface="+mj-lt"/>
              </a:rPr>
              <a:t>businessmodel</a:t>
            </a:r>
            <a:r>
              <a:rPr lang="nl-NL" dirty="0">
                <a:latin typeface="+mj-lt"/>
              </a:rPr>
              <a:t> werkt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latin typeface="+mj-lt"/>
              </a:rPr>
              <a:t>Productie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>
                <a:latin typeface="+mj-lt"/>
              </a:rPr>
              <a:t>Probleemoplossing/dienst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>
                <a:latin typeface="+mj-lt"/>
              </a:rPr>
              <a:t>Platform/netwerk</a:t>
            </a:r>
          </a:p>
        </p:txBody>
      </p:sp>
      <p:pic>
        <p:nvPicPr>
          <p:cNvPr id="32770" name="Picture 2" descr="http://3.bp.blogspot.com/-jdXM77QZDi4/T5EsMpopGqI/AAAAAAAAACg/IYOdf3FdnXc/s1600/Key_Activiti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28092" y="620688"/>
            <a:ext cx="1011884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 smtClean="0">
                <a:latin typeface="+mj-lt"/>
              </a:rPr>
              <a:t>Wat </a:t>
            </a:r>
            <a:r>
              <a:rPr lang="nl-NL" sz="2000" dirty="0">
                <a:latin typeface="+mj-lt"/>
              </a:rPr>
              <a:t>is jullie eerste </a:t>
            </a:r>
            <a:r>
              <a:rPr lang="nl-NL" sz="2000" b="1" i="1" dirty="0">
                <a:latin typeface="+mj-lt"/>
              </a:rPr>
              <a:t>bedrijfshandeling</a:t>
            </a:r>
            <a:r>
              <a:rPr lang="nl-NL" sz="2000" dirty="0">
                <a:latin typeface="+mj-lt"/>
              </a:rPr>
              <a:t>? Dit moet een concreet product of uitwerking van een dienst zijn.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2871587"/>
            <a:ext cx="5112568" cy="3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Partners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het netwerk van leveranciers en partners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Redenen voor het creëren van partnerschappen</a:t>
            </a:r>
            <a:r>
              <a:rPr lang="nl-NL" sz="1600" b="1" dirty="0">
                <a:latin typeface="+mj-lt"/>
              </a:rPr>
              <a:t>:</a:t>
            </a:r>
          </a:p>
          <a:p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Optimalisering en schaalvoordelen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Beperken van risico en onzekerheid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Verkrijgen van bepaalde resources en activiteiten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 uitgelegd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25860" y="1591634"/>
            <a:ext cx="8208912" cy="29894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nl-NL" sz="2400" dirty="0">
                <a:latin typeface="+mj-lt"/>
              </a:rPr>
              <a:t>Ieder van de 9 bouwstenen zal hieronder worden uitgelegd. Tevens staat bij elke bouwsteen een opdracht die je moet uitvoeren om het </a:t>
            </a:r>
            <a:r>
              <a:rPr lang="nl-NL" sz="2400" b="1" dirty="0">
                <a:latin typeface="+mj-lt"/>
              </a:rPr>
              <a:t>Leerarrangement Business Model Canvas </a:t>
            </a:r>
            <a:r>
              <a:rPr lang="nl-NL" sz="2400" dirty="0">
                <a:latin typeface="+mj-lt"/>
              </a:rPr>
              <a:t>goed af te ronden.</a:t>
            </a:r>
            <a:endParaRPr lang="nl-NL" sz="2400" b="1" dirty="0">
              <a:latin typeface="+mj-lt"/>
            </a:endParaRPr>
          </a:p>
          <a:p>
            <a:pPr algn="just"/>
            <a:endParaRPr lang="nl-NL" sz="2400" dirty="0">
              <a:latin typeface="+mj-lt"/>
            </a:endParaRPr>
          </a:p>
          <a:p>
            <a:pPr algn="just"/>
            <a:r>
              <a:rPr lang="nl-NL" sz="2400" dirty="0">
                <a:latin typeface="+mj-lt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852048"/>
            <a:ext cx="3283046" cy="15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3068960"/>
            <a:ext cx="5135871" cy="342342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9796" y="692696"/>
            <a:ext cx="1130525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Partners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endParaRPr lang="nl-NL" sz="20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latin typeface="+mj-lt"/>
              </a:rPr>
              <a:t>Licht toe welke </a:t>
            </a:r>
            <a:r>
              <a:rPr lang="nl-NL" sz="2000" b="1" i="1" dirty="0">
                <a:latin typeface="+mj-lt"/>
              </a:rPr>
              <a:t>samenwerkingsvorm(en) </a:t>
            </a:r>
            <a:r>
              <a:rPr lang="nl-NL" sz="2000" dirty="0">
                <a:latin typeface="+mj-lt"/>
              </a:rPr>
              <a:t>jullie hebben gekozen.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latin typeface="+mj-lt"/>
              </a:rPr>
              <a:t>Schets van minimaal 4 partners hun profiel en licht toe waarom er een win-win situatie ontstaat uit jullie samenwerking.</a:t>
            </a:r>
          </a:p>
          <a:p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oungentrepeneurial.files.wordpress.com/2013/02/cost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48318" y="1828800"/>
            <a:ext cx="3744416" cy="3293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alles kosten die worden gemaakt om een </a:t>
            </a:r>
            <a:r>
              <a:rPr lang="nl-NL" sz="1600" dirty="0" err="1">
                <a:latin typeface="+mj-lt"/>
              </a:rPr>
              <a:t>businessmodel</a:t>
            </a:r>
            <a:r>
              <a:rPr lang="nl-NL" sz="1600" dirty="0">
                <a:latin typeface="+mj-lt"/>
              </a:rPr>
              <a:t> te laten werken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Wat zijn de belangrijkste kosten?</a:t>
            </a:r>
          </a:p>
          <a:p>
            <a:r>
              <a:rPr lang="nl-NL" sz="1600" b="1" i="1" dirty="0">
                <a:latin typeface="+mj-lt"/>
              </a:rPr>
              <a:t>Welke </a:t>
            </a:r>
            <a:r>
              <a:rPr lang="nl-NL" sz="1600" b="1" i="1" dirty="0" err="1">
                <a:latin typeface="+mj-lt"/>
              </a:rPr>
              <a:t>Key</a:t>
            </a:r>
            <a:r>
              <a:rPr lang="nl-NL" sz="1600" b="1" i="1" dirty="0">
                <a:latin typeface="+mj-lt"/>
              </a:rPr>
              <a:t> Resources zijn het duurst?</a:t>
            </a:r>
          </a:p>
          <a:p>
            <a:r>
              <a:rPr lang="nl-NL" sz="1600" b="1" i="1" dirty="0">
                <a:latin typeface="+mj-lt"/>
              </a:rPr>
              <a:t>Welke kernactiviteiten zijn het duurst?</a:t>
            </a:r>
          </a:p>
          <a:p>
            <a:r>
              <a:rPr lang="nl-NL" sz="1600" b="1" i="1" dirty="0">
                <a:latin typeface="+mj-lt"/>
              </a:rPr>
              <a:t>Wat voor soort kosten maken we?</a:t>
            </a:r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204864"/>
            <a:ext cx="4504225" cy="430792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93812" y="737408"/>
            <a:ext cx="957325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 smtClean="0">
                <a:latin typeface="+mj-lt"/>
              </a:rPr>
              <a:t>Maak </a:t>
            </a:r>
            <a:r>
              <a:rPr lang="nl-NL" sz="2000" dirty="0">
                <a:latin typeface="+mj-lt"/>
              </a:rPr>
              <a:t>een exploitatiebegroting voor jullie eerste jaar.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6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788" y="469900"/>
            <a:ext cx="5619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2" y="412751"/>
            <a:ext cx="508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1" y="2390775"/>
            <a:ext cx="49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4037" y="349251"/>
            <a:ext cx="558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 cstate="print"/>
          <a:srcRect l="11171"/>
          <a:stretch>
            <a:fillRect/>
          </a:stretch>
        </p:blipFill>
        <p:spPr bwMode="auto">
          <a:xfrm>
            <a:off x="6156324" y="4514851"/>
            <a:ext cx="4524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7" cstate="print"/>
          <a:srcRect b="6728"/>
          <a:stretch>
            <a:fillRect/>
          </a:stretch>
        </p:blipFill>
        <p:spPr bwMode="auto">
          <a:xfrm>
            <a:off x="3441408" y="2486026"/>
            <a:ext cx="67180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1224" y="361950"/>
            <a:ext cx="766652" cy="7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63" y="384175"/>
            <a:ext cx="479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0" cstate="print"/>
          <a:srcRect t="8025" r="6839"/>
          <a:stretch>
            <a:fillRect/>
          </a:stretch>
        </p:blipFill>
        <p:spPr bwMode="auto">
          <a:xfrm>
            <a:off x="1660524" y="4522789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24" name="Picture 220" descr="C:\Documents and Settings\coxj\Local Settings\Temporary Internet Files\Content.IE5\K8D8XAL1\MC90001471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4338" y="5743576"/>
            <a:ext cx="410731" cy="451713"/>
          </a:xfrm>
          <a:prstGeom prst="rect">
            <a:avLst/>
          </a:prstGeom>
          <a:noFill/>
        </p:spPr>
      </p:pic>
      <p:pic>
        <p:nvPicPr>
          <p:cNvPr id="21727" name="Picture 223" descr="C:\Documents and Settings\coxj\Local Settings\Temporary Internet Files\Content.IE5\K8D8XAL1\MC900437338[1]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22987" y="5734418"/>
            <a:ext cx="457200" cy="513983"/>
          </a:xfrm>
          <a:prstGeom prst="rect">
            <a:avLst/>
          </a:prstGeom>
          <a:noFill/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674812" y="122238"/>
            <a:ext cx="8839200" cy="258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Business Model Canvas - 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4812" y="457201"/>
          <a:ext cx="8839200" cy="63767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9300">
                <a:tc rowSpan="2">
                  <a:txBody>
                    <a:bodyPr/>
                    <a:lstStyle/>
                    <a:p>
                      <a:r>
                        <a:rPr lang="en-AU" sz="1200" b="1" dirty="0" smtClean="0"/>
                        <a:t>           Key</a:t>
                      </a:r>
                      <a:r>
                        <a:rPr lang="en-AU" sz="1200" b="1" baseline="0" dirty="0" smtClean="0"/>
                        <a:t> Partners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Key Activities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/>
                        <a:t>          Value Propositions</a:t>
                      </a: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 Customer </a:t>
                      </a:r>
                    </a:p>
                    <a:p>
                      <a:r>
                        <a:rPr lang="en-AU" sz="1200" b="1" dirty="0" smtClean="0"/>
                        <a:t>         Relationships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200" b="1" dirty="0" smtClean="0"/>
                        <a:t>      Customer Segments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     Key Resources</a:t>
                      </a:r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             Channels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 gridSpan="3">
                  <a:txBody>
                    <a:bodyPr/>
                    <a:lstStyle/>
                    <a:p>
                      <a:r>
                        <a:rPr lang="en-AU" sz="1200" b="1" smtClean="0"/>
                        <a:t>              Cost Structure</a:t>
                      </a:r>
                      <a:endParaRPr lang="en-AU" sz="1200" b="0" baseline="0" smtClean="0">
                        <a:latin typeface="Comic Sans MS" pitchFamily="66" charset="0"/>
                      </a:endParaRPr>
                    </a:p>
                    <a:p>
                      <a:endParaRPr lang="en-AU" sz="1200" b="0" baseline="0" smtClean="0">
                        <a:latin typeface="Comic Sans MS" pitchFamily="66" charset="0"/>
                      </a:endParaRPr>
                    </a:p>
                    <a:p>
                      <a:endParaRPr lang="en-AU" sz="1200" b="0" baseline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 smtClean="0"/>
                        <a:t>           Revenue Streams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2">
                <a:tc gridSpan="6">
                  <a:txBody>
                    <a:bodyPr/>
                    <a:lstStyle/>
                    <a:p>
                      <a:endParaRPr lang="en-AU" sz="100" b="1" dirty="0"/>
                    </a:p>
                  </a:txBody>
                  <a:tcPr marL="82296" marR="8229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316">
                <a:tc gridSpan="3">
                  <a:txBody>
                    <a:bodyPr/>
                    <a:lstStyle/>
                    <a:p>
                      <a:r>
                        <a:rPr lang="en-AU" sz="1200" b="1" dirty="0" smtClean="0"/>
                        <a:t>       Social &amp; Environmental</a:t>
                      </a:r>
                      <a:r>
                        <a:rPr lang="en-AU" sz="1200" b="1" baseline="0" dirty="0" smtClean="0"/>
                        <a:t> Cost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n-AU" sz="1100" b="0" baseline="0" dirty="0" smtClean="0">
                          <a:latin typeface="Comic Sans MS" pitchFamily="66" charset="0"/>
                        </a:rPr>
                        <a:t>         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 smtClean="0"/>
                        <a:t>            Social &amp; Environmental</a:t>
                      </a:r>
                      <a:r>
                        <a:rPr lang="en-AU" sz="1200" b="1" baseline="0" dirty="0" smtClean="0"/>
                        <a:t> Benefit</a:t>
                      </a:r>
                      <a:endParaRPr lang="en-AU" sz="1200" b="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n-AU" sz="1100" b="0" baseline="0" dirty="0" smtClean="0">
                          <a:latin typeface="Comic Sans MS" pitchFamily="66" charset="0"/>
                        </a:rPr>
                        <a:t>         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89">
                <a:tc gridSpan="6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700" dirty="0" smtClean="0"/>
                    </a:p>
                  </a:txBody>
                  <a:tcPr marL="82296" marR="8229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" name="Group 247"/>
          <p:cNvGrpSpPr/>
          <p:nvPr/>
        </p:nvGrpSpPr>
        <p:grpSpPr>
          <a:xfrm>
            <a:off x="5408613" y="2057400"/>
            <a:ext cx="1508125" cy="1074738"/>
            <a:chOff x="5410200" y="2819400"/>
            <a:chExt cx="1508125" cy="1074738"/>
          </a:xfrm>
        </p:grpSpPr>
        <p:pic>
          <p:nvPicPr>
            <p:cNvPr id="27" name="Picture 43" descr="trans_postit_pink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0200" y="2819400"/>
              <a:ext cx="1508125" cy="107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46"/>
            <p:cNvSpPr txBox="1"/>
            <p:nvPr/>
          </p:nvSpPr>
          <p:spPr>
            <a:xfrm rot="21423860">
              <a:off x="5438775" y="2855825"/>
              <a:ext cx="1447800" cy="99060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r>
                <a:rPr lang="nl-NL" sz="1400" b="1" dirty="0">
                  <a:latin typeface="Bradley Hand ITC" pitchFamily="66" charset="0"/>
                </a:rPr>
                <a:t>Dubbel klik op de </a:t>
              </a:r>
              <a:r>
                <a:rPr lang="nl-NL" sz="1400" b="1" dirty="0" err="1">
                  <a:latin typeface="Bradley Hand ITC" pitchFamily="66" charset="0"/>
                </a:rPr>
                <a:t>post-it</a:t>
              </a:r>
              <a:r>
                <a:rPr lang="nl-NL" sz="1400" b="1" dirty="0">
                  <a:latin typeface="Bradley Hand ITC" pitchFamily="66" charset="0"/>
                </a:rPr>
                <a:t> om te bewerken. Geef een andere kleur met de picture </a:t>
              </a:r>
              <a:r>
                <a:rPr lang="nl-NL" sz="1400" b="1" dirty="0" err="1">
                  <a:latin typeface="Bradley Hand ITC" pitchFamily="66" charset="0"/>
                </a:rPr>
                <a:t>format</a:t>
              </a:r>
              <a:r>
                <a:rPr lang="nl-NL" sz="1400" b="1" dirty="0">
                  <a:latin typeface="Bradley Hand ITC" pitchFamily="66" charset="0"/>
                </a:rPr>
                <a:t> tool.</a:t>
              </a:r>
            </a:p>
          </p:txBody>
        </p:sp>
      </p:grpSp>
      <p:grpSp>
        <p:nvGrpSpPr>
          <p:cNvPr id="24" name="Group 247"/>
          <p:cNvGrpSpPr/>
          <p:nvPr/>
        </p:nvGrpSpPr>
        <p:grpSpPr>
          <a:xfrm>
            <a:off x="8689712" y="1853406"/>
            <a:ext cx="1508125" cy="1074738"/>
            <a:chOff x="5410200" y="2819400"/>
            <a:chExt cx="1508125" cy="1074738"/>
          </a:xfrm>
        </p:grpSpPr>
        <p:pic>
          <p:nvPicPr>
            <p:cNvPr id="29" name="Picture 43" descr="trans_postit_pink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0200" y="2819400"/>
              <a:ext cx="1508125" cy="107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46"/>
            <p:cNvSpPr txBox="1"/>
            <p:nvPr/>
          </p:nvSpPr>
          <p:spPr>
            <a:xfrm rot="21423860">
              <a:off x="5438775" y="2855825"/>
              <a:ext cx="1447800" cy="99060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r>
                <a:rPr lang="nl-NL" sz="1400" b="1" dirty="0">
                  <a:latin typeface="Bradley Hand ITC" pitchFamily="66" charset="0"/>
                </a:rPr>
                <a:t>Dubbel klik op de </a:t>
              </a:r>
              <a:r>
                <a:rPr lang="nl-NL" sz="1400" b="1" dirty="0" err="1">
                  <a:latin typeface="Bradley Hand ITC" pitchFamily="66" charset="0"/>
                </a:rPr>
                <a:t>post-it</a:t>
              </a:r>
              <a:r>
                <a:rPr lang="nl-NL" sz="1400" b="1" dirty="0">
                  <a:latin typeface="Bradley Hand ITC" pitchFamily="66" charset="0"/>
                </a:rPr>
                <a:t> om te bewerken. Geef een andere kleur met de picture </a:t>
              </a:r>
              <a:r>
                <a:rPr lang="nl-NL" sz="1400" b="1" dirty="0" err="1">
                  <a:latin typeface="Bradley Hand ITC" pitchFamily="66" charset="0"/>
                </a:rPr>
                <a:t>format</a:t>
              </a:r>
              <a:r>
                <a:rPr lang="nl-NL" sz="1400" b="1" dirty="0">
                  <a:latin typeface="Bradley Hand ITC" pitchFamily="66" charset="0"/>
                </a:rPr>
                <a:t> tool.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71" y="-3346"/>
            <a:ext cx="9163082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67862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40626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400" dirty="0">
                <a:latin typeface="+mj-lt"/>
              </a:rPr>
              <a:t>Voor wie voegen we waarde toe?</a:t>
            </a:r>
          </a:p>
          <a:p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Wie is de klant?</a:t>
            </a:r>
          </a:p>
          <a:p>
            <a:r>
              <a:rPr lang="nl-NL" sz="2400" dirty="0">
                <a:latin typeface="+mj-lt"/>
              </a:rPr>
              <a:t>B2B of B2C?</a:t>
            </a:r>
          </a:p>
          <a:p>
            <a:r>
              <a:rPr lang="nl-NL" sz="2400" dirty="0">
                <a:latin typeface="+mj-lt"/>
              </a:rPr>
              <a:t>Massa- of nichemarkt?</a:t>
            </a:r>
          </a:p>
          <a:p>
            <a:r>
              <a:rPr lang="nl-NL" sz="2400" dirty="0">
                <a:latin typeface="+mj-lt"/>
              </a:rPr>
              <a:t>Gesegmenteerd of standaard?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3812" y="709631"/>
            <a:ext cx="111612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Opdracht 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+mj-lt"/>
              </a:rPr>
              <a:t>Analyseer </a:t>
            </a:r>
            <a:r>
              <a:rPr lang="nl-NL" sz="2000" dirty="0">
                <a:latin typeface="+mj-lt"/>
              </a:rPr>
              <a:t>jullie doelgroep op basis van:</a:t>
            </a:r>
          </a:p>
          <a:p>
            <a:endParaRPr lang="nl-NL" sz="2000" dirty="0">
              <a:latin typeface="+mj-lt"/>
            </a:endParaRPr>
          </a:p>
          <a:p>
            <a:pPr lvl="1"/>
            <a:r>
              <a:rPr lang="nl-NL" sz="2000" b="1" i="1" dirty="0">
                <a:latin typeface="+mj-lt"/>
              </a:rPr>
              <a:t>Geografische factoren </a:t>
            </a:r>
            <a:r>
              <a:rPr lang="nl-NL" sz="2000" dirty="0">
                <a:latin typeface="+mj-lt"/>
              </a:rPr>
              <a:t>(bijv. woonplaats, buurt en regio)</a:t>
            </a:r>
          </a:p>
          <a:p>
            <a:pPr lvl="1"/>
            <a:r>
              <a:rPr lang="nl-NL" sz="2000" b="1" i="1" dirty="0">
                <a:latin typeface="+mj-lt"/>
              </a:rPr>
              <a:t>Demografische factoren </a:t>
            </a:r>
            <a:r>
              <a:rPr lang="nl-NL" sz="2000" dirty="0">
                <a:latin typeface="+mj-lt"/>
              </a:rPr>
              <a:t>(bijv. leeftijd, geslacht, nationaliteit en gezinssamenstelling)</a:t>
            </a:r>
          </a:p>
          <a:p>
            <a:pPr lvl="1"/>
            <a:r>
              <a:rPr lang="nl-NL" sz="2000" b="1" i="1" dirty="0">
                <a:latin typeface="+mj-lt"/>
              </a:rPr>
              <a:t>Socio-economische factoren </a:t>
            </a:r>
            <a:r>
              <a:rPr lang="nl-NL" sz="2000" dirty="0">
                <a:latin typeface="+mj-lt"/>
              </a:rPr>
              <a:t>(bijv. opleiding, beroep, inkomen en uitgavenpatroon)</a:t>
            </a:r>
          </a:p>
          <a:p>
            <a:pPr lvl="1"/>
            <a:r>
              <a:rPr lang="nl-NL" sz="2000" b="1" i="1" dirty="0">
                <a:latin typeface="+mj-lt"/>
              </a:rPr>
              <a:t>Levensstijl en interesses </a:t>
            </a:r>
            <a:r>
              <a:rPr lang="nl-NL" sz="2000" dirty="0">
                <a:latin typeface="+mj-lt"/>
              </a:rPr>
              <a:t>(bijv. trendgevoelig, sportief, vegetarisch en milieubewust)</a:t>
            </a:r>
          </a:p>
          <a:p>
            <a:pPr lvl="1"/>
            <a:r>
              <a:rPr lang="nl-NL" sz="2000" dirty="0">
                <a:latin typeface="+mj-lt"/>
                <a:hlinkClick r:id="rId3"/>
              </a:rPr>
              <a:t>Meer info</a:t>
            </a: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nl-NL" sz="2000" dirty="0">
                <a:latin typeface="+mj-lt"/>
              </a:rPr>
              <a:t>In welke categorie van de </a:t>
            </a:r>
            <a:r>
              <a:rPr lang="nl-NL" sz="2000" b="1" i="1" dirty="0">
                <a:latin typeface="+mj-lt"/>
              </a:rPr>
              <a:t>adoptiecurve</a:t>
            </a:r>
            <a:r>
              <a:rPr lang="nl-NL" sz="2000" dirty="0">
                <a:latin typeface="+mj-lt"/>
              </a:rPr>
              <a:t> behoort jullie doelgroep? 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4923143"/>
            <a:ext cx="3840477" cy="14127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6623" y="709631"/>
            <a:ext cx="1913818" cy="16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3812" y="709631"/>
            <a:ext cx="11161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Opdracht 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nl-NL" sz="2000" dirty="0" smtClean="0">
                <a:latin typeface="+mj-lt"/>
              </a:rPr>
              <a:t>Wat is jullie ‘Perfect Fit’?</a:t>
            </a:r>
            <a:endParaRPr lang="nl-NL" sz="20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6623" y="709631"/>
            <a:ext cx="1913818" cy="1684675"/>
          </a:xfrm>
          <a:prstGeom prst="rect">
            <a:avLst/>
          </a:prstGeo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4"/>
          <a:srcRect l="7281" t="8345" r="38917" b="19888"/>
          <a:stretch/>
        </p:blipFill>
        <p:spPr>
          <a:xfrm>
            <a:off x="6673520" y="2636912"/>
            <a:ext cx="5080100" cy="3809862"/>
          </a:xfrm>
          <a:prstGeom prst="rect">
            <a:avLst/>
          </a:prstGeom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5"/>
          <a:srcRect l="7445" t="8776" r="39154" b="19291"/>
          <a:stretch/>
        </p:blipFill>
        <p:spPr>
          <a:xfrm>
            <a:off x="657222" y="2636912"/>
            <a:ext cx="5030647" cy="3809862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4441347" y="3842179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441347" y="5251797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38328" y="4280882"/>
            <a:ext cx="187220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C000"/>
                </a:solidFill>
              </a:rPr>
              <a:t>‘Perfect Fit</a:t>
            </a:r>
            <a:r>
              <a:rPr lang="nl-NL" sz="2400" b="1" dirty="0" smtClean="0">
                <a:solidFill>
                  <a:srgbClr val="FFC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2319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Value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Proposition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toegevoegde waarde leveren we?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problemen helpen we op te lossen?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Wat bieden we elk afnemerssegment?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afnemersbehoefte bevredigen wij?</a:t>
            </a:r>
          </a:p>
        </p:txBody>
      </p:sp>
      <p:pic>
        <p:nvPicPr>
          <p:cNvPr id="26626" name="Picture 2" descr="http://4.bp.blogspot.com/-L8o9lnhHP1E/T5EsSImdHgI/AAAAAAAAADU/CEvhDv1YklA/s1600/value_proposi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Value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proposition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2000" b="1" dirty="0">
                <a:latin typeface="+mj-lt"/>
              </a:rPr>
              <a:t>Opdracht</a:t>
            </a:r>
            <a:r>
              <a:rPr lang="nl-NL" b="1" dirty="0">
                <a:latin typeface="+mj-lt"/>
              </a:rPr>
              <a:t>:</a:t>
            </a: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Wat is de </a:t>
            </a:r>
            <a:r>
              <a:rPr lang="nl-NL" sz="2000" b="1" i="1" dirty="0">
                <a:latin typeface="+mj-lt"/>
              </a:rPr>
              <a:t>missie</a:t>
            </a:r>
            <a:r>
              <a:rPr lang="nl-NL" sz="2000" dirty="0">
                <a:latin typeface="+mj-lt"/>
              </a:rPr>
              <a:t> (wat wil je?) en </a:t>
            </a:r>
            <a:r>
              <a:rPr lang="nl-NL" sz="2000" b="1" i="1" dirty="0">
                <a:latin typeface="+mj-lt"/>
              </a:rPr>
              <a:t>visie</a:t>
            </a:r>
            <a:r>
              <a:rPr lang="nl-NL" sz="2000" dirty="0">
                <a:latin typeface="+mj-lt"/>
              </a:rPr>
              <a:t> (waarom wil je dat?) van jullie bedrijf? </a:t>
            </a:r>
            <a:r>
              <a:rPr lang="nl-NL" sz="2000" dirty="0">
                <a:latin typeface="+mj-lt"/>
                <a:hlinkClick r:id="rId3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Wat zijn jullie </a:t>
            </a:r>
            <a:r>
              <a:rPr lang="nl-NL" sz="2000" b="1" i="1" dirty="0">
                <a:latin typeface="+mj-lt"/>
              </a:rPr>
              <a:t>Unique </a:t>
            </a:r>
            <a:r>
              <a:rPr lang="nl-NL" sz="2000" b="1" i="1" dirty="0" err="1">
                <a:latin typeface="+mj-lt"/>
              </a:rPr>
              <a:t>Selling</a:t>
            </a:r>
            <a:r>
              <a:rPr lang="nl-NL" sz="2000" b="1" i="1" dirty="0">
                <a:latin typeface="+mj-lt"/>
              </a:rPr>
              <a:t> Points</a:t>
            </a:r>
            <a:r>
              <a:rPr lang="nl-NL" sz="2000" dirty="0">
                <a:latin typeface="+mj-lt"/>
              </a:rPr>
              <a:t>?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Ontwikkel een </a:t>
            </a:r>
            <a:r>
              <a:rPr lang="nl-NL" sz="2000" b="1" i="1" dirty="0">
                <a:latin typeface="+mj-lt"/>
              </a:rPr>
              <a:t>SWOT-analyse</a:t>
            </a:r>
            <a:r>
              <a:rPr lang="nl-NL" sz="2000" dirty="0">
                <a:latin typeface="+mj-lt"/>
              </a:rPr>
              <a:t> voor jullie bedrijf </a:t>
            </a:r>
            <a:r>
              <a:rPr lang="nl-NL" sz="2000" dirty="0">
                <a:latin typeface="+mj-lt"/>
                <a:hlinkClick r:id="rId5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958163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6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2E3C1A-574B-49E3-9578-1BC8F5AB23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8B5048-42E3-4654-91FD-1FCFD390D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D79757-1925-45A9-9CB9-B5D00E63375F}">
  <ds:schemaRefs>
    <ds:schemaRef ds:uri="http://purl.org/dc/terms/"/>
    <ds:schemaRef ds:uri="http://schemas.microsoft.com/office/2006/metadata/properties"/>
    <ds:schemaRef ds:uri="34354c1b-6b8c-435b-ad50-990538c19557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7a28104-336f-447d-946e-e305ac2bc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839</Words>
  <Application>Microsoft Office PowerPoint</Application>
  <PresentationFormat>Aangepast</PresentationFormat>
  <Paragraphs>228</Paragraphs>
  <Slides>23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Bradley Hand ITC</vt:lpstr>
      <vt:lpstr>Century Gothic</vt:lpstr>
      <vt:lpstr>Comic Sans MS</vt:lpstr>
      <vt:lpstr>Palatino Linotype</vt:lpstr>
      <vt:lpstr>Wingdings</vt:lpstr>
      <vt:lpstr>TS103460663</vt:lpstr>
      <vt:lpstr>Ondernemen</vt:lpstr>
      <vt:lpstr>The Business Model Canvas uitgelegd</vt:lpstr>
      <vt:lpstr>PowerPoint-presentatie</vt:lpstr>
      <vt:lpstr>The Business Model Canvas</vt:lpstr>
      <vt:lpstr>The Business Model Canvas</vt:lpstr>
      <vt:lpstr>PowerPoint-presentatie</vt:lpstr>
      <vt:lpstr>PowerPoint-presentatie</vt:lpstr>
      <vt:lpstr>The Business Model Canvas</vt:lpstr>
      <vt:lpstr>PowerPoint-presentatie</vt:lpstr>
      <vt:lpstr>The Business Model Canvas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Business Model Canvas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2014-04-13T13:33:55Z</dcterms:created>
  <dcterms:modified xsi:type="dcterms:W3CDTF">2019-11-21T08:58:15Z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  <property fmtid="{D5CDD505-2E9C-101B-9397-08002B2CF9AE}" pid="3" name="ContentTypeId">
    <vt:lpwstr>0x0101006882E0B02A318E459AD716AC786DE572</vt:lpwstr>
  </property>
</Properties>
</file>